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93" r:id="rId5"/>
    <p:sldId id="260" r:id="rId6"/>
    <p:sldId id="272" r:id="rId7"/>
    <p:sldId id="261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6" r:id="rId16"/>
    <p:sldId id="275" r:id="rId17"/>
    <p:sldId id="277" r:id="rId18"/>
    <p:sldId id="278" r:id="rId19"/>
    <p:sldId id="279" r:id="rId20"/>
    <p:sldId id="280" r:id="rId21"/>
    <p:sldId id="259" r:id="rId22"/>
    <p:sldId id="289" r:id="rId23"/>
    <p:sldId id="295" r:id="rId24"/>
    <p:sldId id="297" r:id="rId25"/>
    <p:sldId id="296" r:id="rId26"/>
    <p:sldId id="281" r:id="rId27"/>
    <p:sldId id="298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9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24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15DEC-A7C0-467C-B8DA-4BD7231D1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1E1B7-A0F2-4F64-A525-1A4DBBFBC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CF493-95B5-43EF-B6BA-C95F35274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F06B-67C3-44FA-AFDD-4C2113855CFE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2ACBA-F74B-4FE4-941B-3945F7E97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5522A-43FA-46D6-88E2-70720AA1B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8D85-8CDF-40AE-AA8E-C4826879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6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67DB5-06DD-485E-9367-8B54DA96D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4F110-B62B-4470-A5BB-A02759082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C6D6E-6467-4181-AFF1-E972E0BD1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F06B-67C3-44FA-AFDD-4C2113855CFE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28F23-45FF-4F82-9E75-464B7A866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4B378-7A64-4AAD-9CF6-A792E31E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8D85-8CDF-40AE-AA8E-C4826879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8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BA145E-7F7E-477F-ABA0-FD6F0D89D9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F9F3A6-14DC-4ACA-B809-B4962E386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18E83-3FF5-4EE6-8128-3F34F8607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F06B-67C3-44FA-AFDD-4C2113855CFE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FA42B-52E6-4CE6-B52C-7BC3201EA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DF236-E196-4B87-B933-4E891BA7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8D85-8CDF-40AE-AA8E-C4826879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23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A7441-B446-47D3-80FF-C58982CB8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CF151-90EF-482F-92DE-A5CFF0773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2BE1B-9454-4802-96DE-ADE12BCA4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F06B-67C3-44FA-AFDD-4C2113855CFE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22B6A-9236-4A00-B413-4633C02B5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2B785-A6AF-454C-BEC2-84014AEC7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8D85-8CDF-40AE-AA8E-C4826879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35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B49F-D540-4793-85B4-8AB0EB3A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408D1-18A9-44FF-8AF3-3C46D4791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A3F06-7C3E-423E-818A-E55818AD3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F06B-67C3-44FA-AFDD-4C2113855CFE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82784-2D06-415D-A9C2-825EB4322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83129-1D28-4293-829D-EA4C5DA5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8D85-8CDF-40AE-AA8E-C4826879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96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59733-3BA2-45FC-B88B-6B62FF14B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440D3-264F-4115-8EF3-0EF72C8F4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77CB3-5EDD-425E-BD43-6AC6B6F71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36BE8-254E-423B-B3D5-3340DEDE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F06B-67C3-44FA-AFDD-4C2113855CFE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5D055-4EF1-4783-813E-3DC80CFEC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CCC0C-669A-42D3-8FD7-BDBE21C45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8D85-8CDF-40AE-AA8E-C4826879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31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0C2E2-BF63-4E62-9938-A9C4711DC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730F1-5A65-42D4-B9CB-DAFE0A897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8B56D-4C57-455F-9913-53315E31D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EC610E-E0FD-4458-AE43-BC1323941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A2EAC9-B0D5-40C8-B6E6-B01660F94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347FAF-C438-49F7-ABDA-85A7F6903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F06B-67C3-44FA-AFDD-4C2113855CFE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83CE5A-6F78-4E43-AC46-633EEFF13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1751E6-6CAE-4608-8D07-DAE289A3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8D85-8CDF-40AE-AA8E-C4826879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5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F6354-BCC4-4525-8014-A2303F53B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53830B-86B7-4AD3-8D13-F2314F544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F06B-67C3-44FA-AFDD-4C2113855CFE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80D4FC-2008-41CA-8370-1D90FB9B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F06E44-EEB3-427E-B549-2C5BF88A4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8D85-8CDF-40AE-AA8E-C4826879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5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DB94F4-572E-4989-AB41-14BE4135E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F06B-67C3-44FA-AFDD-4C2113855CFE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194C60-18E6-4EAD-96D1-0172ECA25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BBE5E-94DA-422E-8845-3B6FB6991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8D85-8CDF-40AE-AA8E-C4826879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CB0DE-127E-40BF-AE75-3F642F385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E98AA-5F4C-47F8-895C-6D203F509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47A73-1745-4F04-BD4C-C4C55EE6E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2CB94-3162-456C-9F76-CD738F64C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F06B-67C3-44FA-AFDD-4C2113855CFE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05346-8812-4BFA-B41B-444DCCF2F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A097F-8BC0-4139-AB29-874011F0E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8D85-8CDF-40AE-AA8E-C4826879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9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D7A46-FB3A-40DB-917A-D9357A734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F24CD9-B2E7-4A05-BE40-296211C6EF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46457-DD81-4994-9EE9-884909400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E579D-5138-488B-B0DB-12B2F3328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F06B-67C3-44FA-AFDD-4C2113855CFE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ABD12-8844-413C-8DCA-F1E6D0498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53F87-BBC8-4FE0-AEE5-7EBBEEAC9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8D85-8CDF-40AE-AA8E-C4826879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2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EA8E11-0CC0-40DC-95F5-08FB9E6D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F8713-3095-48F2-867F-CD8DF1314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1BCC5-AA3B-412B-8DDE-2381D06E60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3F06B-67C3-44FA-AFDD-4C2113855CFE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76A91-1A37-4F16-9118-1468EF58A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B137C-49F0-4A18-AE9B-F624B98FF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58D85-8CDF-40AE-AA8E-C48268794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5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itol.embl.de/itol.cgi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3A28A-D4EF-43DE-B2F5-72559753FD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18 – Unsupervised Data Mining and Clustering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CEDDCC-6CE8-4143-A070-C929C118B4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Dave Eargle – </a:t>
            </a:r>
            <a:r>
              <a:rPr lang="en-US"/>
              <a:t>CU Boulder</a:t>
            </a:r>
          </a:p>
        </p:txBody>
      </p:sp>
    </p:spTree>
    <p:extLst>
      <p:ext uri="{BB962C8B-B14F-4D97-AF65-F5344CB8AC3E}">
        <p14:creationId xmlns:p14="http://schemas.microsoft.com/office/powerpoint/2010/main" val="2082071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2A33CA4-B813-492E-B1CF-E8E601293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222" y="1290052"/>
            <a:ext cx="4196561" cy="38619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990632-1284-46FF-A7AB-E144349B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Clusters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7E99CB-4A78-47B6-AB1C-68C5430344EE}"/>
              </a:ext>
            </a:extLst>
          </p:cNvPr>
          <p:cNvCxnSpPr>
            <a:cxnSpLocks/>
          </p:cNvCxnSpPr>
          <p:nvPr/>
        </p:nvCxnSpPr>
        <p:spPr>
          <a:xfrm>
            <a:off x="3824748" y="757084"/>
            <a:ext cx="0" cy="54198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6D4308-5ABC-4371-A3C7-CB06EE9061C6}"/>
              </a:ext>
            </a:extLst>
          </p:cNvPr>
          <p:cNvCxnSpPr>
            <a:cxnSpLocks/>
          </p:cNvCxnSpPr>
          <p:nvPr/>
        </p:nvCxnSpPr>
        <p:spPr>
          <a:xfrm flipH="1">
            <a:off x="3824748" y="6170588"/>
            <a:ext cx="542740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9F86FD6D-D1A4-46DF-AD52-2273B7C0EB55}"/>
              </a:ext>
            </a:extLst>
          </p:cNvPr>
          <p:cNvSpPr/>
          <p:nvPr/>
        </p:nvSpPr>
        <p:spPr>
          <a:xfrm>
            <a:off x="4425093" y="2202427"/>
            <a:ext cx="2898870" cy="3102936"/>
          </a:xfrm>
          <a:prstGeom prst="ellipse">
            <a:avLst/>
          </a:prstGeom>
          <a:noFill/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8E7C656-6D3C-4FEC-9D54-368D04DAF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582035" cy="4351338"/>
          </a:xfrm>
        </p:spPr>
        <p:txBody>
          <a:bodyPr/>
          <a:lstStyle/>
          <a:p>
            <a:r>
              <a:rPr lang="en-US" dirty="0"/>
              <a:t>What will be the next pair of clusters to merge, as we increase the link function threshold?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180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A8C16AE-BBB6-48A1-8380-C8769389F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262" y="1447368"/>
            <a:ext cx="4196561" cy="38619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990632-1284-46FF-A7AB-E144349B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Cluster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7E99CB-4A78-47B6-AB1C-68C5430344EE}"/>
              </a:ext>
            </a:extLst>
          </p:cNvPr>
          <p:cNvCxnSpPr>
            <a:cxnSpLocks/>
          </p:cNvCxnSpPr>
          <p:nvPr/>
        </p:nvCxnSpPr>
        <p:spPr>
          <a:xfrm>
            <a:off x="3824748" y="757084"/>
            <a:ext cx="0" cy="54198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6D4308-5ABC-4371-A3C7-CB06EE9061C6}"/>
              </a:ext>
            </a:extLst>
          </p:cNvPr>
          <p:cNvCxnSpPr>
            <a:cxnSpLocks/>
          </p:cNvCxnSpPr>
          <p:nvPr/>
        </p:nvCxnSpPr>
        <p:spPr>
          <a:xfrm flipH="1">
            <a:off x="3824748" y="6170588"/>
            <a:ext cx="542740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5ADF9C10-C49C-4A1D-BF4B-84B77E839067}"/>
              </a:ext>
            </a:extLst>
          </p:cNvPr>
          <p:cNvSpPr/>
          <p:nvPr/>
        </p:nvSpPr>
        <p:spPr>
          <a:xfrm>
            <a:off x="3971644" y="942463"/>
            <a:ext cx="4870282" cy="5095120"/>
          </a:xfrm>
          <a:prstGeom prst="ellipse">
            <a:avLst/>
          </a:prstGeom>
          <a:noFill/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8580A5B-EB19-4B43-8D8F-4A4751430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582035" cy="4351338"/>
          </a:xfrm>
        </p:spPr>
        <p:txBody>
          <a:bodyPr/>
          <a:lstStyle/>
          <a:p>
            <a:r>
              <a:rPr lang="en-US" dirty="0"/>
              <a:t>How useful is this clustering output?</a:t>
            </a:r>
          </a:p>
        </p:txBody>
      </p:sp>
    </p:spTree>
    <p:extLst>
      <p:ext uri="{BB962C8B-B14F-4D97-AF65-F5344CB8AC3E}">
        <p14:creationId xmlns:p14="http://schemas.microsoft.com/office/powerpoint/2010/main" val="4219430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3E341-75F9-491C-A516-1992F78F0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 merging steps we just did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79854A85-8AFE-4233-9B30-0AA2329EAA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0" b="53787"/>
          <a:stretch/>
        </p:blipFill>
        <p:spPr>
          <a:xfrm>
            <a:off x="2565341" y="1690688"/>
            <a:ext cx="5903176" cy="4515185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DF29289C-B4CC-4351-8941-6F313EA05A21}"/>
              </a:ext>
            </a:extLst>
          </p:cNvPr>
          <p:cNvSpPr/>
          <p:nvPr/>
        </p:nvSpPr>
        <p:spPr>
          <a:xfrm>
            <a:off x="8809702" y="2831689"/>
            <a:ext cx="2544097" cy="1779639"/>
          </a:xfrm>
          <a:prstGeom prst="wedgeRectCallout">
            <a:avLst>
              <a:gd name="adj1" fmla="val -62544"/>
              <a:gd name="adj2" fmla="val -244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Slight error – point F should be further away (true on all following slides, too). See previous slides for correct </a:t>
            </a:r>
            <a:r>
              <a:rPr lang="en-US" dirty="0" err="1"/>
              <a:t>geospacing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6026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060D4-EF4A-44D3-9F4A-C1EA6D63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00" y="1162843"/>
            <a:ext cx="4252200" cy="1325563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Dendogram</a:t>
            </a:r>
            <a:r>
              <a:rPr lang="en-US" dirty="0"/>
              <a:t> – another way of 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visualizing</a:t>
            </a:r>
            <a:r>
              <a:rPr lang="en-US" dirty="0"/>
              <a:t> hierarchical clustering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640733-70D7-4A96-A61F-E8B3D86A5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600" y="183136"/>
            <a:ext cx="4169834" cy="6434929"/>
          </a:xfrm>
        </p:spPr>
      </p:pic>
    </p:spTree>
    <p:extLst>
      <p:ext uri="{BB962C8B-B14F-4D97-AF65-F5344CB8AC3E}">
        <p14:creationId xmlns:p14="http://schemas.microsoft.com/office/powerpoint/2010/main" val="1469157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FCAD6-1E53-4921-9A02-5352EB10B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800" y="1445934"/>
            <a:ext cx="3561000" cy="4351338"/>
          </a:xfrm>
        </p:spPr>
        <p:txBody>
          <a:bodyPr/>
          <a:lstStyle/>
          <a:p>
            <a:r>
              <a:rPr lang="en-US" dirty="0"/>
              <a:t>Y-axis has our “cutoff threshold” metric.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05D82E3-6C2F-4D2D-B1FE-BA3AE97D8F23}"/>
              </a:ext>
            </a:extLst>
          </p:cNvPr>
          <p:cNvSpPr txBox="1">
            <a:spLocks/>
          </p:cNvSpPr>
          <p:nvPr/>
        </p:nvSpPr>
        <p:spPr>
          <a:xfrm>
            <a:off x="269400" y="-650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Hierarchical Clustering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0E8346A-CEAF-449A-8ED9-FD0C8055D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200" y="1997295"/>
            <a:ext cx="5126731" cy="423610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3DC9376-7E8C-4236-B39B-A36A8C3AC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01" y="2834292"/>
            <a:ext cx="2927050" cy="276730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CF8C05F-2893-4713-96FF-85512FEA65DD}"/>
              </a:ext>
            </a:extLst>
          </p:cNvPr>
          <p:cNvSpPr/>
          <p:nvPr/>
        </p:nvSpPr>
        <p:spPr>
          <a:xfrm>
            <a:off x="4420800" y="2066400"/>
            <a:ext cx="4557600" cy="32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FF74292F-31BB-4F5B-8070-393B7F3D0971}"/>
              </a:ext>
            </a:extLst>
          </p:cNvPr>
          <p:cNvSpPr/>
          <p:nvPr/>
        </p:nvSpPr>
        <p:spPr>
          <a:xfrm>
            <a:off x="8669462" y="5536800"/>
            <a:ext cx="3052800" cy="1044000"/>
          </a:xfrm>
          <a:prstGeom prst="wedgeRectCallout">
            <a:avLst>
              <a:gd name="adj1" fmla="val -66588"/>
              <a:gd name="adj2" fmla="val -20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 Clusters</a:t>
            </a:r>
          </a:p>
        </p:txBody>
      </p:sp>
    </p:spTree>
    <p:extLst>
      <p:ext uri="{BB962C8B-B14F-4D97-AF65-F5344CB8AC3E}">
        <p14:creationId xmlns:p14="http://schemas.microsoft.com/office/powerpoint/2010/main" val="3301453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3B886-5E0A-459D-A5C7-95787B7EF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9F7E8-A021-4117-A0DD-838DE3F83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6ED18D-2BF4-42EF-8443-4A8ED5681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81" y="2059200"/>
            <a:ext cx="3236003" cy="324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FFCB7F-898D-48A6-B891-B2ED59D41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200" y="1997295"/>
            <a:ext cx="5126731" cy="42361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4E13C7-3D2E-4093-96BD-02E8D8ABB1A4}"/>
              </a:ext>
            </a:extLst>
          </p:cNvPr>
          <p:cNvSpPr/>
          <p:nvPr/>
        </p:nvSpPr>
        <p:spPr>
          <a:xfrm>
            <a:off x="4420800" y="2066400"/>
            <a:ext cx="45576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945EF8-6EB9-45EA-A422-D65238B88D7C}"/>
              </a:ext>
            </a:extLst>
          </p:cNvPr>
          <p:cNvCxnSpPr>
            <a:cxnSpLocks/>
          </p:cNvCxnSpPr>
          <p:nvPr/>
        </p:nvCxnSpPr>
        <p:spPr>
          <a:xfrm>
            <a:off x="4291200" y="5083200"/>
            <a:ext cx="3729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119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51A5B-409C-49C6-8153-8B5C4B026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6A500-F75F-4E51-ABAB-6DE0DD46B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D2C4CF-319B-4055-82EF-73C07F4E3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25" y="2241000"/>
            <a:ext cx="3400688" cy="33830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DF3E4C-7691-4297-A41E-B33CBCEA6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200" y="1997295"/>
            <a:ext cx="5126731" cy="42361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67A2C84-7C77-48A8-8716-355F3E41CAFC}"/>
              </a:ext>
            </a:extLst>
          </p:cNvPr>
          <p:cNvSpPr/>
          <p:nvPr/>
        </p:nvSpPr>
        <p:spPr>
          <a:xfrm>
            <a:off x="4324562" y="1640030"/>
            <a:ext cx="45576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1341ED-86AE-4CA4-BAB6-1BB706C4175D}"/>
              </a:ext>
            </a:extLst>
          </p:cNvPr>
          <p:cNvCxnSpPr>
            <a:cxnSpLocks/>
          </p:cNvCxnSpPr>
          <p:nvPr/>
        </p:nvCxnSpPr>
        <p:spPr>
          <a:xfrm>
            <a:off x="4324562" y="4629600"/>
            <a:ext cx="3729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728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2D8BB-1368-49D2-BB58-7E545B7E5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CA858-A641-4E3C-9D32-88F6633B6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A67059-43EA-412B-8AA9-E8190E10F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63" y="1586250"/>
            <a:ext cx="3578138" cy="3608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88C312-2612-4944-B85C-7A6735B32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200" y="1997295"/>
            <a:ext cx="5126731" cy="42361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D94C4E-4558-410D-8FC4-E0F1F7558529}"/>
              </a:ext>
            </a:extLst>
          </p:cNvPr>
          <p:cNvSpPr/>
          <p:nvPr/>
        </p:nvSpPr>
        <p:spPr>
          <a:xfrm>
            <a:off x="4324562" y="740030"/>
            <a:ext cx="45576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442863-3399-4C52-9542-53529337DF97}"/>
              </a:ext>
            </a:extLst>
          </p:cNvPr>
          <p:cNvCxnSpPr>
            <a:cxnSpLocks/>
          </p:cNvCxnSpPr>
          <p:nvPr/>
        </p:nvCxnSpPr>
        <p:spPr>
          <a:xfrm>
            <a:off x="4324562" y="3816000"/>
            <a:ext cx="3729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873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B8B93-472E-4130-AE1B-17FA2FD9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DEDE6-CB7A-4293-9DDA-505F4DED8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0FE35C-534A-4B5E-B9C4-4BED1699F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08" y="1958400"/>
            <a:ext cx="3456691" cy="35099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5732F8-1CEB-495F-90FA-AF3FE3BA4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200" y="1507695"/>
            <a:ext cx="5126731" cy="42361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0F1D6A-431F-4B78-A147-0465AC9EF571}"/>
              </a:ext>
            </a:extLst>
          </p:cNvPr>
          <p:cNvSpPr/>
          <p:nvPr/>
        </p:nvSpPr>
        <p:spPr>
          <a:xfrm>
            <a:off x="5224562" y="-503590"/>
            <a:ext cx="45576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71A6F1-14E7-4938-A81D-F4FFC74439C7}"/>
              </a:ext>
            </a:extLst>
          </p:cNvPr>
          <p:cNvCxnSpPr>
            <a:cxnSpLocks/>
          </p:cNvCxnSpPr>
          <p:nvPr/>
        </p:nvCxnSpPr>
        <p:spPr>
          <a:xfrm>
            <a:off x="5310962" y="2440800"/>
            <a:ext cx="3729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603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25FA-3B98-4ED3-8F2A-23594DCC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64879-42AF-4782-B4F7-5AA377151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940F08-D149-47C2-BFD0-68B77CCA3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3263723" cy="32524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42F6D1-ED13-4FA0-9D43-74A90EC8B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200" y="1406895"/>
            <a:ext cx="5126731" cy="42361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98C45A-C508-49D8-8555-856F18FBC5EA}"/>
              </a:ext>
            </a:extLst>
          </p:cNvPr>
          <p:cNvSpPr/>
          <p:nvPr/>
        </p:nvSpPr>
        <p:spPr>
          <a:xfrm>
            <a:off x="5224562" y="-1051200"/>
            <a:ext cx="4557600" cy="28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3832E4-DAE2-4ED6-80DC-2721AB31B9AB}"/>
              </a:ext>
            </a:extLst>
          </p:cNvPr>
          <p:cNvCxnSpPr>
            <a:cxnSpLocks/>
          </p:cNvCxnSpPr>
          <p:nvPr/>
        </p:nvCxnSpPr>
        <p:spPr>
          <a:xfrm>
            <a:off x="5310962" y="1828800"/>
            <a:ext cx="3729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EFB3F59D-4A2C-4663-90F0-964C9A396C8B}"/>
              </a:ext>
            </a:extLst>
          </p:cNvPr>
          <p:cNvSpPr/>
          <p:nvPr/>
        </p:nvSpPr>
        <p:spPr>
          <a:xfrm>
            <a:off x="10087200" y="1353600"/>
            <a:ext cx="2018400" cy="1238400"/>
          </a:xfrm>
          <a:prstGeom prst="wedgeRectCallout">
            <a:avLst>
              <a:gd name="adj1" fmla="val -66493"/>
              <a:gd name="adj2" fmla="val -15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 Cluster</a:t>
            </a:r>
          </a:p>
        </p:txBody>
      </p:sp>
    </p:spTree>
    <p:extLst>
      <p:ext uri="{BB962C8B-B14F-4D97-AF65-F5344CB8AC3E}">
        <p14:creationId xmlns:p14="http://schemas.microsoft.com/office/powerpoint/2010/main" val="664359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A8E46-3CF1-4102-AA69-A9586CDB1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59300-FB2C-4EC4-82E5-849EE5590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idea is to identify natural </a:t>
            </a:r>
            <a:r>
              <a:rPr lang="en-US" i="1" dirty="0"/>
              <a:t>subgroups</a:t>
            </a:r>
            <a:r>
              <a:rPr lang="en-US" dirty="0"/>
              <a:t> in data</a:t>
            </a:r>
          </a:p>
          <a:p>
            <a:r>
              <a:rPr lang="en-US" dirty="0"/>
              <a:t>With </a:t>
            </a:r>
            <a:r>
              <a:rPr lang="en-US" i="1" dirty="0"/>
              <a:t>supervised segmentation</a:t>
            </a:r>
            <a:r>
              <a:rPr lang="en-US" dirty="0"/>
              <a:t>, you identify differences among data </a:t>
            </a:r>
            <a:r>
              <a:rPr lang="en-US" i="1" dirty="0"/>
              <a:t>with respect to a target variable</a:t>
            </a:r>
          </a:p>
          <a:p>
            <a:pPr lvl="1"/>
            <a:r>
              <a:rPr lang="en-US" dirty="0"/>
              <a:t>“How do people who default on a loan differ from those who do not default?”</a:t>
            </a:r>
          </a:p>
          <a:p>
            <a:r>
              <a:rPr lang="en-US" dirty="0"/>
              <a:t>With </a:t>
            </a:r>
            <a:r>
              <a:rPr lang="en-US" i="1" dirty="0"/>
              <a:t>unsupervised segmentation, </a:t>
            </a:r>
            <a:r>
              <a:rPr lang="en-US" dirty="0"/>
              <a:t>you do no have a target variable.</a:t>
            </a:r>
          </a:p>
          <a:p>
            <a:pPr lvl="1"/>
            <a:r>
              <a:rPr lang="en-US" dirty="0"/>
              <a:t>You are </a:t>
            </a:r>
            <a:r>
              <a:rPr lang="en-US" i="1" dirty="0"/>
              <a:t>exploring</a:t>
            </a:r>
            <a:r>
              <a:rPr lang="en-US" dirty="0"/>
              <a:t> your data</a:t>
            </a:r>
          </a:p>
          <a:p>
            <a:pPr lvl="1"/>
            <a:r>
              <a:rPr lang="en-US" dirty="0"/>
              <a:t>“Into what natural subgroups do my data fall?”</a:t>
            </a:r>
          </a:p>
          <a:p>
            <a:r>
              <a:rPr lang="en-US" dirty="0"/>
              <a:t>Another application of the concept of </a:t>
            </a:r>
            <a:r>
              <a:rPr lang="en-US" i="1" dirty="0"/>
              <a:t>similarity</a:t>
            </a:r>
          </a:p>
          <a:p>
            <a:pPr lvl="1"/>
            <a:r>
              <a:rPr lang="en-US" dirty="0"/>
              <a:t>Identify groups that have high </a:t>
            </a:r>
            <a:r>
              <a:rPr lang="en-US" b="1" dirty="0"/>
              <a:t>intra</a:t>
            </a:r>
            <a:r>
              <a:rPr lang="en-US" dirty="0"/>
              <a:t>-group similarity…</a:t>
            </a:r>
          </a:p>
          <a:p>
            <a:pPr lvl="2"/>
            <a:r>
              <a:rPr lang="en-US" dirty="0"/>
              <a:t>but low </a:t>
            </a:r>
            <a:r>
              <a:rPr lang="en-US" b="1" dirty="0"/>
              <a:t>inter</a:t>
            </a:r>
            <a:r>
              <a:rPr lang="en-US" dirty="0"/>
              <a:t>-group similarity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70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29E78-2C04-458A-8A44-D50DBC35C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Again…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3E68C-E455-4C5E-94BE-84A18D9D2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D57DBA4-93EA-4337-9048-5B26D2070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600" y="175936"/>
            <a:ext cx="4169834" cy="643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35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5B93C-F5E5-4971-AAA1-7FB54858D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61" y="-135862"/>
            <a:ext cx="10515600" cy="1325563"/>
          </a:xfrm>
        </p:spPr>
        <p:txBody>
          <a:bodyPr/>
          <a:lstStyle/>
          <a:p>
            <a:r>
              <a:rPr lang="en-US" dirty="0"/>
              <a:t>Time for more whiskey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E31C5-E131-440C-8D30-E07E90743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1548"/>
            <a:ext cx="10515600" cy="5095415"/>
          </a:xfrm>
        </p:spPr>
        <p:txBody>
          <a:bodyPr/>
          <a:lstStyle/>
          <a:p>
            <a:r>
              <a:rPr lang="en-US" dirty="0"/>
              <a:t>Let’s say we run a small whiskey shop with limited space. We want to identify groups of whiskeys by taste, so that we can:</a:t>
            </a:r>
          </a:p>
          <a:p>
            <a:pPr lvl="1"/>
            <a:r>
              <a:rPr lang="en-US" dirty="0"/>
              <a:t>stock one “well-known” and one “lesser-known” from each “group” of whiskeys. Or,</a:t>
            </a:r>
          </a:p>
          <a:p>
            <a:pPr lvl="1"/>
            <a:r>
              <a:rPr lang="en-US" dirty="0"/>
              <a:t>stock one “expensive” and one “affordable” whiskey from each “group”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b="1" dirty="0"/>
              <a:t>How might we identify “taste groups” of whiskeys?</a:t>
            </a:r>
            <a:r>
              <a:rPr lang="en-US" dirty="0"/>
              <a:t> (Groups depending on all possible attributes of “taste”, shown  below)</a:t>
            </a:r>
          </a:p>
        </p:txBody>
      </p:sp>
      <p:pic>
        <p:nvPicPr>
          <p:cNvPr id="1026" name="Picture 2" descr="Image result for eye roll emoji">
            <a:extLst>
              <a:ext uri="{FF2B5EF4-FFF2-40B4-BE49-F238E27FC236}">
                <a16:creationId xmlns:a16="http://schemas.microsoft.com/office/drawing/2014/main" id="{D8828CAD-A222-4175-856F-E44FD6E98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339" y="80780"/>
            <a:ext cx="892277" cy="89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1091FA3-3119-45EE-A79F-E5E1CF02DE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0460" y="4497807"/>
            <a:ext cx="10371079" cy="23601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F534CA0D-C3AD-49B9-AC72-92ED0B265A23}"/>
              </a:ext>
            </a:extLst>
          </p:cNvPr>
          <p:cNvSpPr/>
          <p:nvPr/>
        </p:nvSpPr>
        <p:spPr>
          <a:xfrm>
            <a:off x="9488129" y="4497806"/>
            <a:ext cx="2576051" cy="1787647"/>
          </a:xfrm>
          <a:prstGeom prst="wedgeRectCallout">
            <a:avLst>
              <a:gd name="adj1" fmla="val -69618"/>
              <a:gd name="adj2" fmla="val -58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Put another way, how do we identify clusters of “most similar” whiskeys?</a:t>
            </a:r>
          </a:p>
        </p:txBody>
      </p:sp>
    </p:spTree>
    <p:extLst>
      <p:ext uri="{BB962C8B-B14F-4D97-AF65-F5344CB8AC3E}">
        <p14:creationId xmlns:p14="http://schemas.microsoft.com/office/powerpoint/2010/main" val="739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C6DF8-056E-40D4-9B82-840C595CD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Whiskey </a:t>
            </a:r>
            <a:r>
              <a:rPr lang="en-US" dirty="0" err="1"/>
              <a:t>dendogram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4ED96-BDF4-40F7-BBF1-3C6AE278A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328122-B8F4-4388-8A4E-7D4F39085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295" y="0"/>
            <a:ext cx="52217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7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328122-B8F4-4388-8A4E-7D4F39085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099" y="-14592"/>
            <a:ext cx="522170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8C6DF8-056E-40D4-9B82-840C595CD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094" y="0"/>
            <a:ext cx="10515600" cy="1325563"/>
          </a:xfrm>
        </p:spPr>
        <p:txBody>
          <a:bodyPr/>
          <a:lstStyle/>
          <a:p>
            <a:r>
              <a:rPr lang="en-US" dirty="0"/>
              <a:t>Whiskey </a:t>
            </a:r>
            <a:r>
              <a:rPr lang="en-US" dirty="0" err="1"/>
              <a:t>dendogram</a:t>
            </a:r>
            <a:endParaRPr lang="en-US" dirty="0"/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41B623E8-5D36-474E-9141-0F829F46F635}"/>
              </a:ext>
            </a:extLst>
          </p:cNvPr>
          <p:cNvSpPr/>
          <p:nvPr/>
        </p:nvSpPr>
        <p:spPr>
          <a:xfrm>
            <a:off x="77821" y="2490280"/>
            <a:ext cx="4124528" cy="12743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Which whiskey is the “last” to cluster? This is the most “unusual” single point.</a:t>
            </a:r>
          </a:p>
        </p:txBody>
      </p:sp>
    </p:spTree>
    <p:extLst>
      <p:ext uri="{BB962C8B-B14F-4D97-AF65-F5344CB8AC3E}">
        <p14:creationId xmlns:p14="http://schemas.microsoft.com/office/powerpoint/2010/main" val="1065397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41B623E8-5D36-474E-9141-0F829F46F635}"/>
              </a:ext>
            </a:extLst>
          </p:cNvPr>
          <p:cNvSpPr/>
          <p:nvPr/>
        </p:nvSpPr>
        <p:spPr>
          <a:xfrm>
            <a:off x="77821" y="2490280"/>
            <a:ext cx="4124528" cy="12743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Which whiskey is the “last” to cluster? This is the most “unusual” single point.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328122-B8F4-4388-8A4E-7D4F39085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099" y="-14592"/>
            <a:ext cx="5221705" cy="6858000"/>
          </a:xfrm>
          <a:prstGeom prst="rect">
            <a:avLst/>
          </a:prstGeom>
        </p:spPr>
      </p:pic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91669C67-AC03-43CE-88C3-0DA48CC200C9}"/>
              </a:ext>
            </a:extLst>
          </p:cNvPr>
          <p:cNvSpPr/>
          <p:nvPr/>
        </p:nvSpPr>
        <p:spPr>
          <a:xfrm>
            <a:off x="-36094" y="-14592"/>
            <a:ext cx="12228094" cy="6843408"/>
          </a:xfrm>
          <a:prstGeom prst="flowChartProcess">
            <a:avLst/>
          </a:prstGeom>
          <a:solidFill>
            <a:schemeClr val="tx1">
              <a:alpha val="5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8C6DF8-056E-40D4-9B82-840C595CD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094" y="0"/>
            <a:ext cx="10515600" cy="1325563"/>
          </a:xfrm>
        </p:spPr>
        <p:txBody>
          <a:bodyPr/>
          <a:lstStyle/>
          <a:p>
            <a:r>
              <a:rPr lang="en-US" dirty="0"/>
              <a:t>Whiskey </a:t>
            </a:r>
            <a:r>
              <a:rPr lang="en-US" dirty="0" err="1"/>
              <a:t>dendogram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FA7528-CB73-4FD0-A775-924E02A176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37" r="2918" b="84847"/>
          <a:stretch/>
        </p:blipFill>
        <p:spPr>
          <a:xfrm>
            <a:off x="-22181" y="1001950"/>
            <a:ext cx="12036438" cy="1614792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6B20C1E7-7A24-4F6D-9F6B-CE765FAFF26C}"/>
              </a:ext>
            </a:extLst>
          </p:cNvPr>
          <p:cNvSpPr/>
          <p:nvPr/>
        </p:nvSpPr>
        <p:spPr>
          <a:xfrm rot="8322644">
            <a:off x="9820158" y="402435"/>
            <a:ext cx="1084178" cy="520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0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C6DF8-056E-40D4-9B82-840C595CD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Whiskey </a:t>
            </a:r>
            <a:r>
              <a:rPr lang="en-US" dirty="0" err="1"/>
              <a:t>dendogram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4ED96-BDF4-40F7-BBF1-3C6AE278A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328122-B8F4-4388-8A4E-7D4F39085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295" y="0"/>
            <a:ext cx="5221705" cy="6858000"/>
          </a:xfrm>
          <a:prstGeom prst="rect">
            <a:avLst/>
          </a:prstGeom>
        </p:spPr>
      </p:pic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41B623E8-5D36-474E-9141-0F829F46F635}"/>
              </a:ext>
            </a:extLst>
          </p:cNvPr>
          <p:cNvSpPr/>
          <p:nvPr/>
        </p:nvSpPr>
        <p:spPr>
          <a:xfrm>
            <a:off x="1245140" y="2393004"/>
            <a:ext cx="4124528" cy="127432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Which whiskeys are similar to </a:t>
            </a:r>
            <a:r>
              <a:rPr lang="en-US" dirty="0" err="1"/>
              <a:t>Bunnahabhain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14038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116DB-5A4A-4713-B2C4-47779B8A5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tree of life is a </a:t>
            </a:r>
            <a:r>
              <a:rPr lang="en-US" dirty="0" err="1"/>
              <a:t>dendogram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D3B4223-2C79-4739-943B-7DB99C450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26626" cy="4351338"/>
          </a:xfrm>
        </p:spPr>
        <p:txBody>
          <a:bodyPr/>
          <a:lstStyle/>
          <a:p>
            <a:r>
              <a:rPr lang="en-US" dirty="0"/>
              <a:t>Here’s one showing only species with fully-sequenced genomes as of 2006…</a:t>
            </a:r>
          </a:p>
          <a:p>
            <a:r>
              <a:rPr lang="en-US" dirty="0">
                <a:hlinkClick r:id="rId2"/>
              </a:rPr>
              <a:t>http://itol.embl.de/itol.cgi#</a:t>
            </a:r>
            <a:endParaRPr lang="en-US" dirty="0"/>
          </a:p>
          <a:p>
            <a:endParaRPr lang="en-US" dirty="0"/>
          </a:p>
        </p:txBody>
      </p:sp>
      <p:pic>
        <p:nvPicPr>
          <p:cNvPr id="15" name="Content Placeholder 12">
            <a:extLst>
              <a:ext uri="{FF2B5EF4-FFF2-40B4-BE49-F238E27FC236}">
                <a16:creationId xmlns:a16="http://schemas.microsoft.com/office/drawing/2014/main" id="{BF5F550D-A77D-4AE2-A541-4D77CEA60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826" y="1463981"/>
            <a:ext cx="5751872" cy="52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65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9C98ED-3104-4F8D-BD55-9D2D1FF8E9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Alternative: Centroid-based clustering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159E9BE-A5F4-4BA9-BC87-9A1F3D0500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3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8A228-C304-450C-97F6-D49A12B44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clustering vs </a:t>
            </a:r>
            <a:r>
              <a:rPr lang="en-US" i="1" dirty="0"/>
              <a:t>centroid</a:t>
            </a:r>
            <a:r>
              <a:rPr lang="en-US" dirty="0"/>
              <a:t>-based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582CA-4C31-4AE3-B136-6635C4899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Hierarchical clustering considers individual points and the distance between then</a:t>
            </a:r>
          </a:p>
          <a:p>
            <a:r>
              <a:rPr lang="en-US" i="1" dirty="0"/>
              <a:t>Centroid-</a:t>
            </a:r>
            <a:r>
              <a:rPr lang="en-US" dirty="0"/>
              <a:t>based clustering considers the whole group of points at once</a:t>
            </a:r>
          </a:p>
          <a:p>
            <a:r>
              <a:rPr lang="en-US" dirty="0"/>
              <a:t>A “centroid” is a </a:t>
            </a:r>
            <a:r>
              <a:rPr lang="en-US" i="1" dirty="0"/>
              <a:t>cluster center</a:t>
            </a:r>
          </a:p>
          <a:p>
            <a:r>
              <a:rPr lang="en-US" i="1" dirty="0"/>
              <a:t>k-</a:t>
            </a:r>
            <a:r>
              <a:rPr lang="en-US" dirty="0"/>
              <a:t>means</a:t>
            </a:r>
            <a:r>
              <a:rPr lang="en-US" i="1" dirty="0"/>
              <a:t> </a:t>
            </a:r>
            <a:r>
              <a:rPr lang="en-US" dirty="0"/>
              <a:t>is a common centroid clustering algorithm</a:t>
            </a:r>
          </a:p>
          <a:p>
            <a:pPr lvl="1"/>
            <a:r>
              <a:rPr lang="en-US" dirty="0"/>
              <a:t>each centroid is the “mean” of its points</a:t>
            </a:r>
          </a:p>
          <a:p>
            <a:r>
              <a:rPr lang="en-US" dirty="0"/>
              <a:t>You decide </a:t>
            </a:r>
            <a:r>
              <a:rPr lang="en-US" i="1" dirty="0"/>
              <a:t>k –</a:t>
            </a:r>
            <a:r>
              <a:rPr lang="en-US" dirty="0"/>
              <a:t> the number of “centroids” (groups)</a:t>
            </a:r>
          </a:p>
          <a:p>
            <a:r>
              <a:rPr lang="en-US" dirty="0"/>
              <a:t>Start with the centroids in some spot (maybe random placement)</a:t>
            </a:r>
          </a:p>
        </p:txBody>
      </p:sp>
    </p:spTree>
    <p:extLst>
      <p:ext uri="{BB962C8B-B14F-4D97-AF65-F5344CB8AC3E}">
        <p14:creationId xmlns:p14="http://schemas.microsoft.com/office/powerpoint/2010/main" val="784087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67AAF-5728-4210-8DDD-F9CB50BA1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239AEB-F00F-417D-85C1-B42893E8F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69904" cy="4351338"/>
          </a:xfrm>
        </p:spPr>
        <p:txBody>
          <a:bodyPr/>
          <a:lstStyle/>
          <a:p>
            <a:r>
              <a:rPr lang="en-US" dirty="0"/>
              <a:t>Stars are the centroids at their starting points</a:t>
            </a:r>
          </a:p>
          <a:p>
            <a:r>
              <a:rPr lang="en-US" dirty="0"/>
              <a:t>algorithm groups the points based on which centroid they are closest to</a:t>
            </a:r>
          </a:p>
          <a:p>
            <a:r>
              <a:rPr lang="en-US" dirty="0"/>
              <a:t>the means of the grouped values are calculated, which determines the new centroids… 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76BE6FB4-6440-4B22-A3EA-16C10AE81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339" y="633233"/>
            <a:ext cx="5496078" cy="534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05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2B887-3445-4617-9941-A1833013B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cluster?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54FD6-2DA8-46E3-A06E-B0EA9E8A0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Imagine that you are a manufacturer of cars. Why might you want to identify different groups of customers? What kinds of groups might you identify?</a:t>
            </a:r>
          </a:p>
          <a:p>
            <a:r>
              <a:rPr lang="en-US" dirty="0"/>
              <a:t>Imagine that you are a politician running for election. Why might you want to identify different groups of voters? What kinds of groups might you identify?</a:t>
            </a:r>
          </a:p>
          <a:p>
            <a:r>
              <a:rPr lang="en-US" dirty="0"/>
              <a:t>With clustering (with understanding natural subgroups), you can develop:</a:t>
            </a:r>
          </a:p>
          <a:p>
            <a:pPr lvl="1"/>
            <a:r>
              <a:rPr lang="en-US" dirty="0"/>
              <a:t>Better products</a:t>
            </a:r>
          </a:p>
          <a:p>
            <a:pPr lvl="1"/>
            <a:r>
              <a:rPr lang="en-US" dirty="0"/>
              <a:t>Better marketing campaigns</a:t>
            </a:r>
          </a:p>
          <a:p>
            <a:pPr lvl="1"/>
            <a:r>
              <a:rPr lang="en-US" dirty="0"/>
              <a:t>Better sales methods</a:t>
            </a:r>
          </a:p>
          <a:p>
            <a:pPr lvl="1"/>
            <a:r>
              <a:rPr lang="en-US" dirty="0"/>
              <a:t>Better customer service</a:t>
            </a:r>
          </a:p>
        </p:txBody>
      </p:sp>
    </p:spTree>
    <p:extLst>
      <p:ext uri="{BB962C8B-B14F-4D97-AF65-F5344CB8AC3E}">
        <p14:creationId xmlns:p14="http://schemas.microsoft.com/office/powerpoint/2010/main" val="375516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1B5D6-99EA-4F72-861F-9701C8BB2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3B10C2-3981-4876-9DBA-F55CA6C10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68078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… which moves the centroids. The whole process is repeated…</a:t>
            </a:r>
          </a:p>
          <a:p>
            <a:pPr lvl="1"/>
            <a:r>
              <a:rPr lang="en-US" dirty="0"/>
              <a:t>Points are grouped based on which centroid they are closest to,</a:t>
            </a:r>
          </a:p>
          <a:p>
            <a:pPr lvl="1"/>
            <a:r>
              <a:rPr lang="en-US" dirty="0"/>
              <a:t>new centroids are calculated,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You “stop” the algorithm usually when the centroids stop moving around much.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DFFA2E0B-BB6F-46F5-B39A-BA6CFBD29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653" y="859880"/>
            <a:ext cx="5466260" cy="531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3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6F5-E077-41CF-8B49-A52F0B1F0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2E87C9-EF49-40A2-ABDB-76681CBB6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34409" cy="4351338"/>
          </a:xfrm>
        </p:spPr>
        <p:txBody>
          <a:bodyPr/>
          <a:lstStyle/>
          <a:p>
            <a:r>
              <a:rPr lang="en-US" dirty="0"/>
              <a:t>Let’s pick </a:t>
            </a:r>
            <a:r>
              <a:rPr lang="en-US" i="1" dirty="0"/>
              <a:t>k</a:t>
            </a:r>
            <a:r>
              <a:rPr lang="en-US" dirty="0"/>
              <a:t>=3 again</a:t>
            </a:r>
          </a:p>
          <a:p>
            <a:r>
              <a:rPr lang="en-US" dirty="0"/>
              <a:t>Intuitively, where would you place the centroids for </a:t>
            </a:r>
            <a:r>
              <a:rPr lang="en-US" i="1" dirty="0"/>
              <a:t>k</a:t>
            </a:r>
            <a:r>
              <a:rPr lang="en-US" dirty="0"/>
              <a:t>=3?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C7270091-508E-4B19-9C62-D6DABF784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113" y="1007777"/>
            <a:ext cx="6864844" cy="516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12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25F22-D205-4C3C-A862-F13E5ABAB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C8CD25-774F-49E9-B161-65FEC3777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16357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50928A0-5A68-4997-B3F6-7DC1FA9CA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904" y="1027906"/>
            <a:ext cx="7153878" cy="53868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5090EF-F1C8-42C0-9935-AD55AFFD0F04}"/>
              </a:ext>
            </a:extLst>
          </p:cNvPr>
          <p:cNvSpPr/>
          <p:nvPr/>
        </p:nvSpPr>
        <p:spPr>
          <a:xfrm>
            <a:off x="546652" y="1027906"/>
            <a:ext cx="3160644" cy="1526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Centroids start here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BE20887-4A41-4394-8956-527C843E386C}"/>
              </a:ext>
            </a:extLst>
          </p:cNvPr>
          <p:cNvCxnSpPr>
            <a:stCxn id="8" idx="3"/>
          </p:cNvCxnSpPr>
          <p:nvPr/>
        </p:nvCxnSpPr>
        <p:spPr>
          <a:xfrm>
            <a:off x="3707296" y="1791132"/>
            <a:ext cx="5220394" cy="1247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B9050FE-D74E-4F92-B5CB-316384E9D061}"/>
              </a:ext>
            </a:extLst>
          </p:cNvPr>
          <p:cNvCxnSpPr>
            <a:stCxn id="8" idx="3"/>
          </p:cNvCxnSpPr>
          <p:nvPr/>
        </p:nvCxnSpPr>
        <p:spPr>
          <a:xfrm>
            <a:off x="3707296" y="1791132"/>
            <a:ext cx="4532136" cy="306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8B1D92-D3CE-4613-A497-3A9E8905ED69}"/>
              </a:ext>
            </a:extLst>
          </p:cNvPr>
          <p:cNvCxnSpPr>
            <a:stCxn id="8" idx="3"/>
          </p:cNvCxnSpPr>
          <p:nvPr/>
        </p:nvCxnSpPr>
        <p:spPr>
          <a:xfrm>
            <a:off x="3707296" y="1791132"/>
            <a:ext cx="5672678" cy="293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678616C-E04E-4A20-9892-BA300A1F0A0A}"/>
              </a:ext>
            </a:extLst>
          </p:cNvPr>
          <p:cNvSpPr/>
          <p:nvPr/>
        </p:nvSpPr>
        <p:spPr>
          <a:xfrm>
            <a:off x="546652" y="3289485"/>
            <a:ext cx="3160644" cy="15264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Centroids end up here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720C36E-8674-4B56-873F-F3192A4594BB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3707296" y="4052711"/>
            <a:ext cx="3086794" cy="701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39B5FBA-4225-4419-B868-249C52422BE5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3707296" y="4052711"/>
            <a:ext cx="5947981" cy="448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144455B-D329-4D5A-B159-65A7096E6DC6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3707296" y="2613151"/>
            <a:ext cx="5220394" cy="1439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591CD2A-575B-4947-81BF-0F8606F1459F}"/>
              </a:ext>
            </a:extLst>
          </p:cNvPr>
          <p:cNvSpPr/>
          <p:nvPr/>
        </p:nvSpPr>
        <p:spPr>
          <a:xfrm>
            <a:off x="546652" y="5011200"/>
            <a:ext cx="3096548" cy="14035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Shapes are the final group membership based on nearest centroid</a:t>
            </a:r>
          </a:p>
        </p:txBody>
      </p:sp>
    </p:spTree>
    <p:extLst>
      <p:ext uri="{BB962C8B-B14F-4D97-AF65-F5344CB8AC3E}">
        <p14:creationId xmlns:p14="http://schemas.microsoft.com/office/powerpoint/2010/main" val="330366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5" grpId="0" animBg="1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4273E-F8D0-4BBB-A3C8-463167F24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Results of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B6B08-7BEF-4D85-B66D-A6833D45F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you have your </a:t>
            </a:r>
            <a:r>
              <a:rPr lang="en-US" i="1" dirty="0"/>
              <a:t>k </a:t>
            </a:r>
            <a:r>
              <a:rPr lang="en-US" dirty="0"/>
              <a:t>different groups. Let’s say you have dozens of dimensions. From there, how might you “label” the different groups? How might you describe them?</a:t>
            </a:r>
          </a:p>
          <a:p>
            <a:pPr lvl="1"/>
            <a:r>
              <a:rPr lang="en-US" dirty="0"/>
              <a:t>One option: average dimension values – (essentially the centroid)</a:t>
            </a:r>
          </a:p>
          <a:p>
            <a:pPr lvl="2"/>
            <a:r>
              <a:rPr lang="en-US" dirty="0"/>
              <a:t>But other centroids might have the same average values for some dimensions…</a:t>
            </a:r>
          </a:p>
          <a:p>
            <a:pPr lvl="1"/>
            <a:r>
              <a:rPr lang="en-US" dirty="0"/>
              <a:t>Another option: by what makes the groups </a:t>
            </a:r>
            <a:r>
              <a:rPr lang="en-US" i="1" dirty="0"/>
              <a:t>different from all other groups</a:t>
            </a:r>
          </a:p>
          <a:p>
            <a:pPr lvl="2"/>
            <a:r>
              <a:rPr lang="en-US" dirty="0"/>
              <a:t>For this, used supervised learning to generate cluster descriptions</a:t>
            </a:r>
          </a:p>
        </p:txBody>
      </p:sp>
    </p:spTree>
    <p:extLst>
      <p:ext uri="{BB962C8B-B14F-4D97-AF65-F5344CB8AC3E}">
        <p14:creationId xmlns:p14="http://schemas.microsoft.com/office/powerpoint/2010/main" val="319328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7E9484-D818-44BB-BF86-5F3645867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458" y="985659"/>
            <a:ext cx="6484156" cy="56110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E607BB-0973-4B6B-A057-5933AD5C2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Supervised learning to describe cluster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6ED24B-C094-4EC5-A140-EF6EA4C4A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23735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Call each cluster a “class”</a:t>
            </a:r>
          </a:p>
          <a:p>
            <a:r>
              <a:rPr lang="en-US" dirty="0"/>
              <a:t>Analyze one “class” at a time</a:t>
            </a:r>
          </a:p>
          <a:p>
            <a:pPr lvl="1"/>
            <a:r>
              <a:rPr lang="en-US" dirty="0"/>
              <a:t>Set the “target variable” for all rows to indicate whether or not (binary) it is the current class being analyzed</a:t>
            </a:r>
          </a:p>
          <a:p>
            <a:pPr lvl="1"/>
            <a:r>
              <a:rPr lang="en-US" dirty="0"/>
              <a:t>Use something descriptive like a decision tree to predict whether it is a member of the class or not 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7307113A-A246-464E-8703-8D114BC6E0F7}"/>
              </a:ext>
            </a:extLst>
          </p:cNvPr>
          <p:cNvSpPr/>
          <p:nvPr/>
        </p:nvSpPr>
        <p:spPr>
          <a:xfrm>
            <a:off x="3097161" y="985659"/>
            <a:ext cx="3116826" cy="1855864"/>
          </a:xfrm>
          <a:prstGeom prst="wedgeRectCallout">
            <a:avLst>
              <a:gd name="adj1" fmla="val 70635"/>
              <a:gd name="adj2" fmla="val 22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Here’s the tree for “Group J”. How would you describe “Group J”, based on the tree?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8850DD5E-675B-42E4-A9DF-47D3D46AC304}"/>
              </a:ext>
            </a:extLst>
          </p:cNvPr>
          <p:cNvSpPr/>
          <p:nvPr/>
        </p:nvSpPr>
        <p:spPr>
          <a:xfrm>
            <a:off x="2453147" y="3821488"/>
            <a:ext cx="3760839" cy="3036512"/>
          </a:xfrm>
          <a:prstGeom prst="wedgeRectCallout">
            <a:avLst>
              <a:gd name="adj1" fmla="val 60879"/>
              <a:gd name="adj2" fmla="val 166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Whiskeys in group J are described as…</a:t>
            </a:r>
          </a:p>
          <a:p>
            <a:endParaRPr lang="en-US" dirty="0"/>
          </a:p>
          <a:p>
            <a:r>
              <a:rPr lang="en-US" dirty="0"/>
              <a:t>“A round body and a sherry nose,” </a:t>
            </a:r>
          </a:p>
          <a:p>
            <a:endParaRPr lang="en-US" dirty="0"/>
          </a:p>
          <a:p>
            <a:r>
              <a:rPr lang="en-US" dirty="0"/>
              <a:t>or </a:t>
            </a:r>
          </a:p>
          <a:p>
            <a:endParaRPr lang="en-US" dirty="0"/>
          </a:p>
          <a:p>
            <a:r>
              <a:rPr lang="en-US" dirty="0"/>
              <a:t>“A full gold (but not red) color with a light (but not round) body and a dry finish.”</a:t>
            </a:r>
          </a:p>
        </p:txBody>
      </p:sp>
    </p:spTree>
    <p:extLst>
      <p:ext uri="{BB962C8B-B14F-4D97-AF65-F5344CB8AC3E}">
        <p14:creationId xmlns:p14="http://schemas.microsoft.com/office/powerpoint/2010/main" val="71634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41924-7050-44D6-822D-5D36EAB68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clustering for supervised learning? Capital One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8670B-B5D1-43A0-855B-C2B9C4830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First, use </a:t>
            </a:r>
            <a:r>
              <a:rPr lang="en-US" i="1" dirty="0"/>
              <a:t>all available features </a:t>
            </a:r>
            <a:r>
              <a:rPr lang="en-US" dirty="0"/>
              <a:t>and cluster all current customers to identify natural groups.</a:t>
            </a:r>
          </a:p>
          <a:p>
            <a:r>
              <a:rPr lang="en-US" dirty="0"/>
              <a:t>What kind of customer groups might you identify, based on their credit card usage behavior?</a:t>
            </a:r>
          </a:p>
          <a:p>
            <a:r>
              <a:rPr lang="en-US" dirty="0"/>
              <a:t>Then, use supervised learning to train a model </a:t>
            </a:r>
            <a:r>
              <a:rPr lang="en-US" i="1" dirty="0"/>
              <a:t>using only the features that will be available at application time</a:t>
            </a:r>
          </a:p>
          <a:p>
            <a:r>
              <a:rPr lang="en-US" dirty="0"/>
              <a:t>Then, use that model at application time to produce probabilities for cluster membership</a:t>
            </a:r>
          </a:p>
          <a:p>
            <a:r>
              <a:rPr lang="en-US" dirty="0"/>
              <a:t>Viola, you have used unsupervised learning to circle back and inform supervised learning</a:t>
            </a:r>
          </a:p>
        </p:txBody>
      </p:sp>
    </p:spTree>
    <p:extLst>
      <p:ext uri="{BB962C8B-B14F-4D97-AF65-F5344CB8AC3E}">
        <p14:creationId xmlns:p14="http://schemas.microsoft.com/office/powerpoint/2010/main" val="38363592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D8018-E13E-484A-ACCF-C9F307354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306A37-2000-4C60-BE7D-8564E11F4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913" y="529225"/>
            <a:ext cx="6163631" cy="6163631"/>
          </a:xfr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355896E2-31D8-430C-B012-ECF90F7BE9E3}"/>
              </a:ext>
            </a:extLst>
          </p:cNvPr>
          <p:cNvSpPr/>
          <p:nvPr/>
        </p:nvSpPr>
        <p:spPr>
          <a:xfrm>
            <a:off x="174416" y="213965"/>
            <a:ext cx="2820362" cy="3397075"/>
          </a:xfrm>
          <a:prstGeom prst="wedgeRectCallout">
            <a:avLst>
              <a:gd name="adj1" fmla="val 69110"/>
              <a:gd name="adj2" fmla="val 101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Unsupervised learning is very fast in the earlier stages (because you often simply </a:t>
            </a:r>
            <a:r>
              <a:rPr lang="en-US" i="1" dirty="0"/>
              <a:t>don’t</a:t>
            </a:r>
            <a:r>
              <a:rPr lang="en-US" dirty="0"/>
              <a:t> yet understand your business question or your data), but takes longer in the evaluation stage.</a:t>
            </a:r>
          </a:p>
        </p:txBody>
      </p:sp>
    </p:spTree>
    <p:extLst>
      <p:ext uri="{BB962C8B-B14F-4D97-AF65-F5344CB8AC3E}">
        <p14:creationId xmlns:p14="http://schemas.microsoft.com/office/powerpoint/2010/main" val="1978281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D7B8E-3CE7-42D6-87A7-EEE0AF821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4662D-3B4D-4C85-B305-21B84C827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figures in this slide deck from Provost, F., &amp; Fawcett, T. (2013). </a:t>
            </a:r>
            <a:r>
              <a:rPr lang="en-US" i="1" dirty="0"/>
              <a:t>Data science for business: what you need to know about data mining and data-analytic thinking.</a:t>
            </a:r>
            <a:r>
              <a:rPr lang="en-US" dirty="0"/>
              <a:t> Sebastopol, Calif.: O'Reilly.</a:t>
            </a:r>
          </a:p>
        </p:txBody>
      </p:sp>
    </p:spTree>
    <p:extLst>
      <p:ext uri="{BB962C8B-B14F-4D97-AF65-F5344CB8AC3E}">
        <p14:creationId xmlns:p14="http://schemas.microsoft.com/office/powerpoint/2010/main" val="2766834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10BA34-4A00-4722-A912-D76FF2BA8A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Hierarchical clustering </a:t>
            </a:r>
            <a:br>
              <a:rPr lang="en-US" dirty="0"/>
            </a:br>
            <a:r>
              <a:rPr lang="en-US" dirty="0"/>
              <a:t>vs </a:t>
            </a:r>
            <a:br>
              <a:rPr lang="en-US" dirty="0"/>
            </a:br>
            <a:r>
              <a:rPr lang="en-US" i="1" dirty="0"/>
              <a:t>Centroid</a:t>
            </a:r>
            <a:r>
              <a:rPr lang="en-US" dirty="0"/>
              <a:t>-based clustering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58DC81D-87E1-4C7B-B99B-1F192B61F9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Two different ways of clustering</a:t>
            </a:r>
          </a:p>
        </p:txBody>
      </p:sp>
    </p:spTree>
    <p:extLst>
      <p:ext uri="{BB962C8B-B14F-4D97-AF65-F5344CB8AC3E}">
        <p14:creationId xmlns:p14="http://schemas.microsoft.com/office/powerpoint/2010/main" val="3201365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7475F-B116-43B1-9A05-54620C176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Clustering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9253E0B-B946-4442-AB03-332A8D708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Considers individual points and the distance between them</a:t>
            </a:r>
          </a:p>
          <a:p>
            <a:r>
              <a:rPr lang="en-US" dirty="0"/>
              <a:t>The idea is to cluster points based on some “link function” – i.e., minimum requirement that must be met before a cluster is merged with another cluster.</a:t>
            </a:r>
          </a:p>
          <a:p>
            <a:r>
              <a:rPr lang="en-US" dirty="0"/>
              <a:t>For the following slides, we will use the following link function: </a:t>
            </a:r>
          </a:p>
          <a:p>
            <a:pPr lvl="1"/>
            <a:r>
              <a:rPr lang="en-US" dirty="0"/>
              <a:t>“For any given pair of clusters, the Euclidian Distance between the closest two points must be </a:t>
            </a:r>
            <a:r>
              <a:rPr lang="en-US" i="1" dirty="0"/>
              <a:t>smaller than some threshold </a:t>
            </a:r>
            <a:r>
              <a:rPr lang="en-US" dirty="0"/>
              <a:t>in order for the clusters to be merged.”</a:t>
            </a:r>
            <a:endParaRPr lang="en-US" i="1" dirty="0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B2EBE50A-0FC8-4DDA-89CF-26364648D520}"/>
              </a:ext>
            </a:extLst>
          </p:cNvPr>
          <p:cNvSpPr/>
          <p:nvPr/>
        </p:nvSpPr>
        <p:spPr>
          <a:xfrm>
            <a:off x="3219855" y="5204298"/>
            <a:ext cx="4173166" cy="972665"/>
          </a:xfrm>
          <a:prstGeom prst="wedgeRectCallout">
            <a:avLst>
              <a:gd name="adj1" fmla="val 26020"/>
              <a:gd name="adj2" fmla="val -805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The chosen “threshold” is arbitrary and exploratory.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565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FCAD6-1E53-4921-9A02-5352EB10B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800" y="1445934"/>
            <a:ext cx="3561000" cy="4351338"/>
          </a:xfrm>
        </p:spPr>
        <p:txBody>
          <a:bodyPr/>
          <a:lstStyle/>
          <a:p>
            <a:r>
              <a:rPr lang="en-US" dirty="0"/>
              <a:t>Start with 6 points.</a:t>
            </a:r>
          </a:p>
          <a:p>
            <a:r>
              <a:rPr lang="en-US" dirty="0"/>
              <a:t>Important! At the beginning, </a:t>
            </a:r>
            <a:r>
              <a:rPr lang="en-US" i="1" dirty="0"/>
              <a:t>each point is its own cluster.</a:t>
            </a:r>
          </a:p>
          <a:p>
            <a:r>
              <a:rPr lang="en-US" dirty="0"/>
              <a:t>So, 6 clusters.</a:t>
            </a:r>
          </a:p>
          <a:p>
            <a:r>
              <a:rPr lang="en-US" b="1" dirty="0"/>
              <a:t>What will be the next pair of clusters to merge, as we increase the link function threshold?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7E99CB-4A78-47B6-AB1C-68C5430344EE}"/>
              </a:ext>
            </a:extLst>
          </p:cNvPr>
          <p:cNvCxnSpPr>
            <a:cxnSpLocks/>
          </p:cNvCxnSpPr>
          <p:nvPr/>
        </p:nvCxnSpPr>
        <p:spPr>
          <a:xfrm>
            <a:off x="3824748" y="757084"/>
            <a:ext cx="0" cy="54198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6D4308-5ABC-4371-A3C7-CB06EE9061C6}"/>
              </a:ext>
            </a:extLst>
          </p:cNvPr>
          <p:cNvCxnSpPr>
            <a:cxnSpLocks/>
          </p:cNvCxnSpPr>
          <p:nvPr/>
        </p:nvCxnSpPr>
        <p:spPr>
          <a:xfrm flipH="1">
            <a:off x="3824748" y="6170588"/>
            <a:ext cx="542740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805D82E3-6C2F-4D2D-B1FE-BA3AE97D8F23}"/>
              </a:ext>
            </a:extLst>
          </p:cNvPr>
          <p:cNvSpPr txBox="1">
            <a:spLocks/>
          </p:cNvSpPr>
          <p:nvPr/>
        </p:nvSpPr>
        <p:spPr>
          <a:xfrm>
            <a:off x="269400" y="-650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Hierarchical Clustering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D02C16-7A88-4579-A37C-0DF6CA2E0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222" y="1260555"/>
            <a:ext cx="4196561" cy="386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35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171863A-9713-43E1-B3CA-F51071A10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196" y="1624478"/>
            <a:ext cx="4196561" cy="38619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990632-1284-46FF-A7AB-E144349B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Clusters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FCAD6-1E53-4921-9A02-5352EB10B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582035" cy="4351338"/>
          </a:xfrm>
        </p:spPr>
        <p:txBody>
          <a:bodyPr/>
          <a:lstStyle/>
          <a:p>
            <a:r>
              <a:rPr lang="en-US" dirty="0"/>
              <a:t>What will be the next pair of clusters to merge, as we increase the link function threshold?</a:t>
            </a:r>
          </a:p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7E99CB-4A78-47B6-AB1C-68C5430344EE}"/>
              </a:ext>
            </a:extLst>
          </p:cNvPr>
          <p:cNvCxnSpPr>
            <a:cxnSpLocks/>
          </p:cNvCxnSpPr>
          <p:nvPr/>
        </p:nvCxnSpPr>
        <p:spPr>
          <a:xfrm>
            <a:off x="3824748" y="757084"/>
            <a:ext cx="0" cy="54198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6D4308-5ABC-4371-A3C7-CB06EE9061C6}"/>
              </a:ext>
            </a:extLst>
          </p:cNvPr>
          <p:cNvCxnSpPr>
            <a:cxnSpLocks/>
          </p:cNvCxnSpPr>
          <p:nvPr/>
        </p:nvCxnSpPr>
        <p:spPr>
          <a:xfrm flipH="1">
            <a:off x="3824748" y="6170588"/>
            <a:ext cx="542740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423FA7AE-7069-4588-B2B9-F3FF42D4C0EF}"/>
              </a:ext>
            </a:extLst>
          </p:cNvPr>
          <p:cNvSpPr/>
          <p:nvPr/>
        </p:nvSpPr>
        <p:spPr>
          <a:xfrm>
            <a:off x="4886633" y="4493342"/>
            <a:ext cx="1032387" cy="993058"/>
          </a:xfrm>
          <a:prstGeom prst="ellipse">
            <a:avLst/>
          </a:prstGeom>
          <a:noFill/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1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6614153-25A2-403D-9956-57C2A4202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196" y="1536062"/>
            <a:ext cx="4196561" cy="38619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990632-1284-46FF-A7AB-E144349B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Clusters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7E99CB-4A78-47B6-AB1C-68C5430344EE}"/>
              </a:ext>
            </a:extLst>
          </p:cNvPr>
          <p:cNvCxnSpPr>
            <a:cxnSpLocks/>
          </p:cNvCxnSpPr>
          <p:nvPr/>
        </p:nvCxnSpPr>
        <p:spPr>
          <a:xfrm>
            <a:off x="3824748" y="757084"/>
            <a:ext cx="0" cy="54198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6D4308-5ABC-4371-A3C7-CB06EE9061C6}"/>
              </a:ext>
            </a:extLst>
          </p:cNvPr>
          <p:cNvCxnSpPr>
            <a:cxnSpLocks/>
          </p:cNvCxnSpPr>
          <p:nvPr/>
        </p:nvCxnSpPr>
        <p:spPr>
          <a:xfrm flipH="1">
            <a:off x="3824748" y="6170588"/>
            <a:ext cx="542740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423FA7AE-7069-4588-B2B9-F3FF42D4C0EF}"/>
              </a:ext>
            </a:extLst>
          </p:cNvPr>
          <p:cNvSpPr/>
          <p:nvPr/>
        </p:nvSpPr>
        <p:spPr>
          <a:xfrm>
            <a:off x="4886633" y="4493342"/>
            <a:ext cx="1032387" cy="993058"/>
          </a:xfrm>
          <a:prstGeom prst="ellipse">
            <a:avLst/>
          </a:prstGeom>
          <a:noFill/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BF393C-B109-462C-AFF3-B28406FC5240}"/>
              </a:ext>
            </a:extLst>
          </p:cNvPr>
          <p:cNvSpPr/>
          <p:nvPr/>
        </p:nvSpPr>
        <p:spPr>
          <a:xfrm>
            <a:off x="6221548" y="3259393"/>
            <a:ext cx="1179497" cy="1233949"/>
          </a:xfrm>
          <a:prstGeom prst="ellipse">
            <a:avLst/>
          </a:prstGeom>
          <a:noFill/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B7D6A1E-FFC4-4F59-BC47-8E9E44A25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582035" cy="4351338"/>
          </a:xfrm>
        </p:spPr>
        <p:txBody>
          <a:bodyPr/>
          <a:lstStyle/>
          <a:p>
            <a:r>
              <a:rPr lang="en-US" dirty="0"/>
              <a:t>What will be the next pair of clusters to merge, as we increase the link function threshold?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422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C06266-B863-4473-92AD-04678C978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196" y="1624478"/>
            <a:ext cx="4196561" cy="38619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990632-1284-46FF-A7AB-E144349B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Clusters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7E99CB-4A78-47B6-AB1C-68C5430344EE}"/>
              </a:ext>
            </a:extLst>
          </p:cNvPr>
          <p:cNvCxnSpPr>
            <a:cxnSpLocks/>
          </p:cNvCxnSpPr>
          <p:nvPr/>
        </p:nvCxnSpPr>
        <p:spPr>
          <a:xfrm>
            <a:off x="3824748" y="757084"/>
            <a:ext cx="0" cy="54198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6D4308-5ABC-4371-A3C7-CB06EE9061C6}"/>
              </a:ext>
            </a:extLst>
          </p:cNvPr>
          <p:cNvCxnSpPr>
            <a:cxnSpLocks/>
          </p:cNvCxnSpPr>
          <p:nvPr/>
        </p:nvCxnSpPr>
        <p:spPr>
          <a:xfrm flipH="1">
            <a:off x="3824748" y="6170588"/>
            <a:ext cx="542740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423FA7AE-7069-4588-B2B9-F3FF42D4C0EF}"/>
              </a:ext>
            </a:extLst>
          </p:cNvPr>
          <p:cNvSpPr/>
          <p:nvPr/>
        </p:nvSpPr>
        <p:spPr>
          <a:xfrm>
            <a:off x="4886633" y="4493342"/>
            <a:ext cx="1032387" cy="993058"/>
          </a:xfrm>
          <a:prstGeom prst="ellipse">
            <a:avLst/>
          </a:prstGeom>
          <a:noFill/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1DB4916-3717-4FB6-AEC5-7F19848E2DA9}"/>
              </a:ext>
            </a:extLst>
          </p:cNvPr>
          <p:cNvSpPr/>
          <p:nvPr/>
        </p:nvSpPr>
        <p:spPr>
          <a:xfrm>
            <a:off x="5486970" y="2366999"/>
            <a:ext cx="2102964" cy="2200048"/>
          </a:xfrm>
          <a:prstGeom prst="ellipse">
            <a:avLst/>
          </a:prstGeom>
          <a:noFill/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9A63D5B-2AF1-4713-89F8-106162693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582035" cy="4351338"/>
          </a:xfrm>
        </p:spPr>
        <p:txBody>
          <a:bodyPr/>
          <a:lstStyle/>
          <a:p>
            <a:r>
              <a:rPr lang="en-US" dirty="0"/>
              <a:t>What will be the next pair of clusters to merge, as we increase the link function threshold?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129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1233</Words>
  <Application>Microsoft Office PowerPoint</Application>
  <PresentationFormat>Widescreen</PresentationFormat>
  <Paragraphs>118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18 – Unsupervised Data Mining and Clustering</vt:lpstr>
      <vt:lpstr>Clustering</vt:lpstr>
      <vt:lpstr>Why cluster?</vt:lpstr>
      <vt:lpstr>Hierarchical clustering  vs  Centroid-based clustering</vt:lpstr>
      <vt:lpstr>Hierarchical Clustering</vt:lpstr>
      <vt:lpstr>PowerPoint Presentation</vt:lpstr>
      <vt:lpstr>5 Clusters</vt:lpstr>
      <vt:lpstr>4 Clusters</vt:lpstr>
      <vt:lpstr>3 Clusters</vt:lpstr>
      <vt:lpstr>2 Clusters</vt:lpstr>
      <vt:lpstr>1 Cluster</vt:lpstr>
      <vt:lpstr>Summary of the merging steps we just did</vt:lpstr>
      <vt:lpstr>Dendogram – another way of visualizing hierarchical clustering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Again…</vt:lpstr>
      <vt:lpstr>Time for more whiskey</vt:lpstr>
      <vt:lpstr>Whiskey dendogram</vt:lpstr>
      <vt:lpstr>Whiskey dendogram</vt:lpstr>
      <vt:lpstr>Whiskey dendogram</vt:lpstr>
      <vt:lpstr>Whiskey dendogram</vt:lpstr>
      <vt:lpstr>The tree of life is a dendogram</vt:lpstr>
      <vt:lpstr>Alternative: Centroid-based clustering</vt:lpstr>
      <vt:lpstr>Hierarchical clustering vs centroid-based clustering</vt:lpstr>
      <vt:lpstr>PowerPoint Presentation</vt:lpstr>
      <vt:lpstr>PowerPoint Presentation</vt:lpstr>
      <vt:lpstr>Another example</vt:lpstr>
      <vt:lpstr>PowerPoint Presentation</vt:lpstr>
      <vt:lpstr>Understanding the Results of Clustering</vt:lpstr>
      <vt:lpstr>Supervised learning to describe cluster </vt:lpstr>
      <vt:lpstr>How to use clustering for supervised learning? Capital One example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 – Unsupervised Data Mining and Clustering</dc:title>
  <dc:creator>David Eargle</dc:creator>
  <cp:lastModifiedBy>David Eargle</cp:lastModifiedBy>
  <cp:revision>23</cp:revision>
  <dcterms:created xsi:type="dcterms:W3CDTF">2018-04-02T21:44:18Z</dcterms:created>
  <dcterms:modified xsi:type="dcterms:W3CDTF">2018-12-20T22:21:44Z</dcterms:modified>
</cp:coreProperties>
</file>